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elvetica World" charset="1" panose="020B0500040000020004"/>
      <p:regular r:id="rId10"/>
    </p:embeddedFont>
    <p:embeddedFont>
      <p:font typeface="Helvetica World Bold" charset="1" panose="020B0800040000020004"/>
      <p:regular r:id="rId11"/>
    </p:embeddedFont>
    <p:embeddedFont>
      <p:font typeface="Helvetica World Italics" charset="1" panose="020B0500040000090004"/>
      <p:regular r:id="rId12"/>
    </p:embeddedFont>
    <p:embeddedFont>
      <p:font typeface="Helvetica World Bold Italics" charset="1" panose="020B0800040000090004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Light" charset="1" panose="020B0306030504020204"/>
      <p:regular r:id="rId18"/>
    </p:embeddedFont>
    <p:embeddedFont>
      <p:font typeface="Open Sans Light Italics" charset="1" panose="020B0306030504020204"/>
      <p:regular r:id="rId19"/>
    </p:embeddedFont>
    <p:embeddedFont>
      <p:font typeface="Open Sans Ultra-Bold" charset="1" panose="00000000000000000000"/>
      <p:regular r:id="rId20"/>
    </p:embeddedFont>
    <p:embeddedFont>
      <p:font typeface="Open Sans Ultra-Bold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FFC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19250" y="4163182"/>
            <a:ext cx="15049500" cy="1908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5100">
                <a:solidFill>
                  <a:srgbClr val="000000"/>
                </a:solidFill>
                <a:latin typeface="Helvetica World Bold"/>
              </a:rPr>
              <a:t>Testing multiple combinations of outputs from BERT’s encoders in BERTopic topic modeling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6496325"/>
            <a:ext cx="1691572" cy="1352635"/>
            <a:chOff x="0" y="0"/>
            <a:chExt cx="2255429" cy="1803514"/>
          </a:xfrm>
        </p:grpSpPr>
        <p:sp>
          <p:nvSpPr>
            <p:cNvPr name="AutoShape 4" id="4"/>
            <p:cNvSpPr/>
            <p:nvPr/>
          </p:nvSpPr>
          <p:spPr>
            <a:xfrm flipV="true">
              <a:off x="269491" y="269491"/>
              <a:ext cx="1716448" cy="1264533"/>
            </a:xfrm>
            <a:prstGeom prst="line">
              <a:avLst/>
            </a:prstGeom>
            <a:ln cap="flat" w="41460">
              <a:solidFill>
                <a:srgbClr val="000000"/>
              </a:solidFill>
              <a:prstDash val="sysDot"/>
              <a:headEnd type="none" len="sm" w="sm"/>
              <a:tailEnd type="none" len="sm" w="sm"/>
            </a:ln>
          </p:spPr>
        </p:sp>
        <p:grpSp>
          <p:nvGrpSpPr>
            <p:cNvPr name="Group 5" id="5"/>
            <p:cNvGrpSpPr/>
            <p:nvPr/>
          </p:nvGrpSpPr>
          <p:grpSpPr>
            <a:xfrm rot="0">
              <a:off x="1985938" y="0"/>
              <a:ext cx="269491" cy="269491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1534023"/>
              <a:ext cx="269491" cy="269491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1" id="11"/>
          <p:cNvGrpSpPr/>
          <p:nvPr/>
        </p:nvGrpSpPr>
        <p:grpSpPr>
          <a:xfrm rot="3891069">
            <a:off x="13903218" y="8411769"/>
            <a:ext cx="1580189" cy="1263570"/>
            <a:chOff x="0" y="0"/>
            <a:chExt cx="2106919" cy="1684760"/>
          </a:xfrm>
        </p:grpSpPr>
        <p:sp>
          <p:nvSpPr>
            <p:cNvPr name="AutoShape 12" id="12"/>
            <p:cNvSpPr/>
            <p:nvPr/>
          </p:nvSpPr>
          <p:spPr>
            <a:xfrm flipV="true">
              <a:off x="251746" y="251746"/>
              <a:ext cx="1603427" cy="1181269"/>
            </a:xfrm>
            <a:prstGeom prst="line">
              <a:avLst/>
            </a:prstGeom>
            <a:ln cap="flat" w="38730">
              <a:solidFill>
                <a:srgbClr val="000000"/>
              </a:solidFill>
              <a:prstDash val="sysDot"/>
              <a:headEnd type="none" len="sm" w="sm"/>
              <a:tailEnd type="none" len="sm" w="sm"/>
            </a:ln>
          </p:spPr>
        </p:sp>
        <p:grpSp>
          <p:nvGrpSpPr>
            <p:cNvPr name="Group 13" id="13"/>
            <p:cNvGrpSpPr/>
            <p:nvPr/>
          </p:nvGrpSpPr>
          <p:grpSpPr>
            <a:xfrm rot="0">
              <a:off x="1855173" y="0"/>
              <a:ext cx="251746" cy="251746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1433015"/>
              <a:ext cx="251746" cy="251746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3333724">
            <a:off x="1261873" y="1005785"/>
            <a:ext cx="2072640" cy="1657350"/>
            <a:chOff x="0" y="0"/>
            <a:chExt cx="2763520" cy="2209800"/>
          </a:xfrm>
        </p:grpSpPr>
        <p:sp>
          <p:nvSpPr>
            <p:cNvPr name="AutoShape 20" id="20"/>
            <p:cNvSpPr/>
            <p:nvPr/>
          </p:nvSpPr>
          <p:spPr>
            <a:xfrm flipV="true">
              <a:off x="330200" y="330200"/>
              <a:ext cx="2103120" cy="1549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ysDot"/>
              <a:headEnd type="none" len="sm" w="sm"/>
              <a:tailEnd type="none" len="sm" w="sm"/>
            </a:ln>
          </p:spPr>
        </p:sp>
        <p:grpSp>
          <p:nvGrpSpPr>
            <p:cNvPr name="Group 21" id="21"/>
            <p:cNvGrpSpPr/>
            <p:nvPr/>
          </p:nvGrpSpPr>
          <p:grpSpPr>
            <a:xfrm rot="0">
              <a:off x="2433320" y="0"/>
              <a:ext cx="330200" cy="330200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1879600"/>
              <a:ext cx="330200" cy="330200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27" id="27"/>
          <p:cNvGrpSpPr/>
          <p:nvPr/>
        </p:nvGrpSpPr>
        <p:grpSpPr>
          <a:xfrm rot="6096405">
            <a:off x="15202749" y="6600825"/>
            <a:ext cx="2072640" cy="1657350"/>
            <a:chOff x="0" y="0"/>
            <a:chExt cx="2763520" cy="2209800"/>
          </a:xfrm>
        </p:grpSpPr>
        <p:sp>
          <p:nvSpPr>
            <p:cNvPr name="AutoShape 28" id="28"/>
            <p:cNvSpPr/>
            <p:nvPr/>
          </p:nvSpPr>
          <p:spPr>
            <a:xfrm flipV="true">
              <a:off x="330200" y="330200"/>
              <a:ext cx="2103120" cy="1549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ysDot"/>
              <a:headEnd type="none" len="sm" w="sm"/>
              <a:tailEnd type="none" len="sm" w="sm"/>
            </a:ln>
          </p:spPr>
        </p:sp>
        <p:grpSp>
          <p:nvGrpSpPr>
            <p:cNvPr name="Group 29" id="29"/>
            <p:cNvGrpSpPr/>
            <p:nvPr/>
          </p:nvGrpSpPr>
          <p:grpSpPr>
            <a:xfrm rot="0">
              <a:off x="2433320" y="0"/>
              <a:ext cx="330200" cy="330200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0" y="1879600"/>
              <a:ext cx="330200" cy="330200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35" id="35"/>
          <p:cNvGrpSpPr/>
          <p:nvPr/>
        </p:nvGrpSpPr>
        <p:grpSpPr>
          <a:xfrm rot="1967951">
            <a:off x="12749329" y="940398"/>
            <a:ext cx="2072640" cy="1657350"/>
            <a:chOff x="0" y="0"/>
            <a:chExt cx="2763520" cy="2209800"/>
          </a:xfrm>
        </p:grpSpPr>
        <p:sp>
          <p:nvSpPr>
            <p:cNvPr name="AutoShape 36" id="36"/>
            <p:cNvSpPr/>
            <p:nvPr/>
          </p:nvSpPr>
          <p:spPr>
            <a:xfrm flipV="true">
              <a:off x="330200" y="330200"/>
              <a:ext cx="2103120" cy="1549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ysDot"/>
              <a:headEnd type="none" len="sm" w="sm"/>
              <a:tailEnd type="none" len="sm" w="sm"/>
            </a:ln>
          </p:spPr>
        </p:sp>
        <p:grpSp>
          <p:nvGrpSpPr>
            <p:cNvPr name="Group 37" id="37"/>
            <p:cNvGrpSpPr/>
            <p:nvPr/>
          </p:nvGrpSpPr>
          <p:grpSpPr>
            <a:xfrm rot="0">
              <a:off x="2433320" y="0"/>
              <a:ext cx="330200" cy="330200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1879600"/>
              <a:ext cx="330200" cy="330200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43" id="43"/>
          <p:cNvGrpSpPr/>
          <p:nvPr/>
        </p:nvGrpSpPr>
        <p:grpSpPr>
          <a:xfrm rot="-716043">
            <a:off x="7379905" y="1581082"/>
            <a:ext cx="1429407" cy="1143000"/>
            <a:chOff x="0" y="0"/>
            <a:chExt cx="1905876" cy="1524000"/>
          </a:xfrm>
        </p:grpSpPr>
        <p:sp>
          <p:nvSpPr>
            <p:cNvPr name="AutoShape 44" id="44"/>
            <p:cNvSpPr/>
            <p:nvPr/>
          </p:nvSpPr>
          <p:spPr>
            <a:xfrm flipV="true">
              <a:off x="227724" y="227724"/>
              <a:ext cx="1450428" cy="1068552"/>
            </a:xfrm>
            <a:prstGeom prst="line">
              <a:avLst/>
            </a:prstGeom>
            <a:ln cap="flat" w="35034">
              <a:solidFill>
                <a:srgbClr val="000000"/>
              </a:solidFill>
              <a:prstDash val="sysDot"/>
              <a:headEnd type="none" len="sm" w="sm"/>
              <a:tailEnd type="none" len="sm" w="sm"/>
            </a:ln>
          </p:spPr>
        </p:sp>
        <p:grpSp>
          <p:nvGrpSpPr>
            <p:cNvPr name="Group 45" id="45"/>
            <p:cNvGrpSpPr/>
            <p:nvPr/>
          </p:nvGrpSpPr>
          <p:grpSpPr>
            <a:xfrm rot="0">
              <a:off x="1678152" y="0"/>
              <a:ext cx="227724" cy="227724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0" y="1296276"/>
              <a:ext cx="227724" cy="227724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66C4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51" id="51"/>
          <p:cNvGrpSpPr/>
          <p:nvPr/>
        </p:nvGrpSpPr>
        <p:grpSpPr>
          <a:xfrm rot="3333724">
            <a:off x="3800860" y="3354166"/>
            <a:ext cx="2072640" cy="1657350"/>
            <a:chOff x="0" y="0"/>
            <a:chExt cx="2763520" cy="2209800"/>
          </a:xfrm>
        </p:grpSpPr>
        <p:sp>
          <p:nvSpPr>
            <p:cNvPr name="AutoShape 52" id="52"/>
            <p:cNvSpPr/>
            <p:nvPr/>
          </p:nvSpPr>
          <p:spPr>
            <a:xfrm flipV="true">
              <a:off x="330200" y="330200"/>
              <a:ext cx="2103120" cy="1549400"/>
            </a:xfrm>
            <a:prstGeom prst="line">
              <a:avLst/>
            </a:prstGeom>
            <a:ln cap="flat" w="50800">
              <a:solidFill>
                <a:srgbClr val="000000">
                  <a:alpha val="9804"/>
                </a:srgbClr>
              </a:solidFill>
              <a:prstDash val="sysDot"/>
              <a:headEnd type="none" len="sm" w="sm"/>
              <a:tailEnd type="none" len="sm" w="sm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2433320" y="0"/>
              <a:ext cx="330200" cy="330200"/>
              <a:chOff x="0" y="0"/>
              <a:chExt cx="812800" cy="81280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>
                  <a:alpha val="19608"/>
                </a:srgbClr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0" y="1879600"/>
              <a:ext cx="330200" cy="330200"/>
              <a:chOff x="0" y="0"/>
              <a:chExt cx="812800" cy="8128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FF72">
                  <a:alpha val="19608"/>
                </a:srgbClr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59" id="59"/>
          <p:cNvSpPr txBox="true"/>
          <p:nvPr/>
        </p:nvSpPr>
        <p:spPr>
          <a:xfrm rot="0">
            <a:off x="6725617" y="7105967"/>
            <a:ext cx="483676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Helvetica World"/>
              </a:rPr>
              <a:t>Author: Dominik Koterwa </a:t>
            </a:r>
          </a:p>
        </p:txBody>
      </p:sp>
      <p:grpSp>
        <p:nvGrpSpPr>
          <p:cNvPr name="Group 60" id="60"/>
          <p:cNvGrpSpPr/>
          <p:nvPr/>
        </p:nvGrpSpPr>
        <p:grpSpPr>
          <a:xfrm rot="0">
            <a:off x="3796411" y="8161233"/>
            <a:ext cx="2639988" cy="538687"/>
            <a:chOff x="0" y="0"/>
            <a:chExt cx="3519984" cy="718249"/>
          </a:xfrm>
        </p:grpSpPr>
        <p:sp>
          <p:nvSpPr>
            <p:cNvPr name="AutoShape 61" id="61"/>
            <p:cNvSpPr/>
            <p:nvPr/>
          </p:nvSpPr>
          <p:spPr>
            <a:xfrm flipV="true">
              <a:off x="456426" y="277558"/>
              <a:ext cx="2607133" cy="163134"/>
            </a:xfrm>
            <a:prstGeom prst="line">
              <a:avLst/>
            </a:prstGeom>
            <a:ln cap="flat" w="50800">
              <a:solidFill>
                <a:srgbClr val="000000">
                  <a:alpha val="19608"/>
                </a:srgbClr>
              </a:solidFill>
              <a:prstDash val="sysDot"/>
              <a:headEnd type="none" len="sm" w="sm"/>
              <a:tailEnd type="none" len="sm" w="sm"/>
            </a:ln>
          </p:spPr>
        </p:sp>
        <p:grpSp>
          <p:nvGrpSpPr>
            <p:cNvPr name="Group 62" id="62"/>
            <p:cNvGrpSpPr/>
            <p:nvPr/>
          </p:nvGrpSpPr>
          <p:grpSpPr>
            <a:xfrm rot="1967951">
              <a:off x="3126671" y="63113"/>
              <a:ext cx="330200" cy="330200"/>
              <a:chOff x="0" y="0"/>
              <a:chExt cx="812800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A6A6A6">
                      <a:alpha val="30000"/>
                    </a:srgbClr>
                  </a:gs>
                  <a:gs pos="100000">
                    <a:srgbClr val="FFFFFF">
                      <a:alpha val="30000"/>
                    </a:srgbClr>
                  </a:gs>
                </a:gsLst>
                <a:lin ang="0"/>
              </a:gra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1967951">
              <a:off x="63113" y="324936"/>
              <a:ext cx="330200" cy="330200"/>
              <a:chOff x="0" y="0"/>
              <a:chExt cx="812800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BD59">
                  <a:alpha val="29804"/>
                </a:srgbClr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68" id="68"/>
          <p:cNvGrpSpPr/>
          <p:nvPr/>
        </p:nvGrpSpPr>
        <p:grpSpPr>
          <a:xfrm rot="3411809">
            <a:off x="9295293" y="4140994"/>
            <a:ext cx="2639988" cy="538687"/>
            <a:chOff x="0" y="0"/>
            <a:chExt cx="3519984" cy="718249"/>
          </a:xfrm>
        </p:grpSpPr>
        <p:sp>
          <p:nvSpPr>
            <p:cNvPr name="AutoShape 69" id="69"/>
            <p:cNvSpPr/>
            <p:nvPr/>
          </p:nvSpPr>
          <p:spPr>
            <a:xfrm flipV="true">
              <a:off x="456426" y="277558"/>
              <a:ext cx="2607133" cy="163134"/>
            </a:xfrm>
            <a:prstGeom prst="line">
              <a:avLst/>
            </a:prstGeom>
            <a:ln cap="flat" w="50800">
              <a:solidFill>
                <a:srgbClr val="000000">
                  <a:alpha val="19608"/>
                </a:srgbClr>
              </a:solidFill>
              <a:prstDash val="sysDot"/>
              <a:headEnd type="none" len="sm" w="sm"/>
              <a:tailEnd type="none" len="sm" w="sm"/>
            </a:ln>
          </p:spPr>
        </p:sp>
        <p:grpSp>
          <p:nvGrpSpPr>
            <p:cNvPr name="Group 70" id="70"/>
            <p:cNvGrpSpPr/>
            <p:nvPr/>
          </p:nvGrpSpPr>
          <p:grpSpPr>
            <a:xfrm rot="1967951">
              <a:off x="3126671" y="63113"/>
              <a:ext cx="330200" cy="330200"/>
              <a:chOff x="0" y="0"/>
              <a:chExt cx="812800" cy="81280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170FF">
                      <a:alpha val="30000"/>
                    </a:srgbClr>
                  </a:gs>
                  <a:gs pos="100000">
                    <a:srgbClr val="FF66C4">
                      <a:alpha val="30000"/>
                    </a:srgbClr>
                  </a:gs>
                </a:gsLst>
                <a:lin ang="0"/>
              </a:gra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1967951">
              <a:off x="63113" y="324936"/>
              <a:ext cx="330200" cy="330200"/>
              <a:chOff x="0" y="0"/>
              <a:chExt cx="812800" cy="8128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0000">
                      <a:alpha val="30000"/>
                    </a:srgbClr>
                  </a:gs>
                  <a:gs pos="100000">
                    <a:srgbClr val="C89116">
                      <a:alpha val="30000"/>
                    </a:srgbClr>
                  </a:gs>
                </a:gsLst>
                <a:lin ang="0"/>
              </a:gra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76" id="76"/>
          <p:cNvGrpSpPr/>
          <p:nvPr/>
        </p:nvGrpSpPr>
        <p:grpSpPr>
          <a:xfrm rot="-407711">
            <a:off x="1028700" y="5165212"/>
            <a:ext cx="2639988" cy="538687"/>
            <a:chOff x="0" y="0"/>
            <a:chExt cx="3519984" cy="718249"/>
          </a:xfrm>
        </p:grpSpPr>
        <p:sp>
          <p:nvSpPr>
            <p:cNvPr name="AutoShape 77" id="77"/>
            <p:cNvSpPr/>
            <p:nvPr/>
          </p:nvSpPr>
          <p:spPr>
            <a:xfrm flipV="true">
              <a:off x="456426" y="277558"/>
              <a:ext cx="2607133" cy="163134"/>
            </a:xfrm>
            <a:prstGeom prst="line">
              <a:avLst/>
            </a:prstGeom>
            <a:ln cap="flat" w="50800">
              <a:solidFill>
                <a:srgbClr val="000000">
                  <a:alpha val="19608"/>
                </a:srgbClr>
              </a:solidFill>
              <a:prstDash val="sysDot"/>
              <a:headEnd type="none" len="sm" w="sm"/>
              <a:tailEnd type="none" len="sm" w="sm"/>
            </a:ln>
          </p:spPr>
        </p:sp>
        <p:grpSp>
          <p:nvGrpSpPr>
            <p:cNvPr name="Group 78" id="78"/>
            <p:cNvGrpSpPr/>
            <p:nvPr/>
          </p:nvGrpSpPr>
          <p:grpSpPr>
            <a:xfrm rot="1967951">
              <a:off x="3126671" y="63113"/>
              <a:ext cx="330200" cy="330200"/>
              <a:chOff x="0" y="0"/>
              <a:chExt cx="812800" cy="812800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>
                  <a:alpha val="29804"/>
                </a:srgbClr>
              </a:soli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1" id="81"/>
            <p:cNvGrpSpPr/>
            <p:nvPr/>
          </p:nvGrpSpPr>
          <p:grpSpPr>
            <a:xfrm rot="1967951">
              <a:off x="63113" y="324936"/>
              <a:ext cx="330200" cy="330200"/>
              <a:chOff x="0" y="0"/>
              <a:chExt cx="812800" cy="812800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E56B">
                  <a:alpha val="29804"/>
                </a:srgbClr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84" id="84"/>
          <p:cNvGrpSpPr/>
          <p:nvPr/>
        </p:nvGrpSpPr>
        <p:grpSpPr>
          <a:xfrm rot="0">
            <a:off x="14280982" y="4874157"/>
            <a:ext cx="2639988" cy="538687"/>
            <a:chOff x="0" y="0"/>
            <a:chExt cx="3519984" cy="718249"/>
          </a:xfrm>
        </p:grpSpPr>
        <p:sp>
          <p:nvSpPr>
            <p:cNvPr name="AutoShape 85" id="85"/>
            <p:cNvSpPr/>
            <p:nvPr/>
          </p:nvSpPr>
          <p:spPr>
            <a:xfrm flipV="true">
              <a:off x="456426" y="277558"/>
              <a:ext cx="2607133" cy="163134"/>
            </a:xfrm>
            <a:prstGeom prst="line">
              <a:avLst/>
            </a:prstGeom>
            <a:ln cap="flat" w="50800">
              <a:solidFill>
                <a:srgbClr val="000000">
                  <a:alpha val="19608"/>
                </a:srgbClr>
              </a:solidFill>
              <a:prstDash val="sysDot"/>
              <a:headEnd type="none" len="sm" w="sm"/>
              <a:tailEnd type="none" len="sm" w="sm"/>
            </a:ln>
          </p:spPr>
        </p:sp>
        <p:grpSp>
          <p:nvGrpSpPr>
            <p:cNvPr name="Group 86" id="86"/>
            <p:cNvGrpSpPr/>
            <p:nvPr/>
          </p:nvGrpSpPr>
          <p:grpSpPr>
            <a:xfrm rot="1967951">
              <a:off x="3126671" y="63113"/>
              <a:ext cx="330200" cy="330200"/>
              <a:chOff x="0" y="0"/>
              <a:chExt cx="812800" cy="812800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757">
                  <a:alpha val="29804"/>
                </a:srgbClr>
              </a:solidFill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9" id="89"/>
            <p:cNvGrpSpPr/>
            <p:nvPr/>
          </p:nvGrpSpPr>
          <p:grpSpPr>
            <a:xfrm rot="1967951">
              <a:off x="63113" y="324936"/>
              <a:ext cx="330200" cy="330200"/>
              <a:chOff x="0" y="0"/>
              <a:chExt cx="812800" cy="812800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66C4">
                  <a:alpha val="29804"/>
                </a:srgbClr>
              </a:solidFill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2266" y="2109619"/>
            <a:ext cx="16770331" cy="7148681"/>
          </a:xfrm>
          <a:custGeom>
            <a:avLst/>
            <a:gdLst/>
            <a:ahLst/>
            <a:cxnLst/>
            <a:rect r="r" b="b" t="t" l="l"/>
            <a:pathLst>
              <a:path h="7148681" w="16770331">
                <a:moveTo>
                  <a:pt x="0" y="0"/>
                </a:moveTo>
                <a:lnTo>
                  <a:pt x="16770331" y="0"/>
                </a:lnTo>
                <a:lnTo>
                  <a:pt x="16770331" y="7148681"/>
                </a:lnTo>
                <a:lnTo>
                  <a:pt x="0" y="7148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02590"/>
            <a:ext cx="14842933" cy="113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000000"/>
                </a:solidFill>
                <a:latin typeface="Helvetica World Bold"/>
              </a:rPr>
              <a:t>Results on 20 News Groups dataset (1)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8185" y="2183996"/>
            <a:ext cx="16731629" cy="7303748"/>
          </a:xfrm>
          <a:custGeom>
            <a:avLst/>
            <a:gdLst/>
            <a:ahLst/>
            <a:cxnLst/>
            <a:rect r="r" b="b" t="t" l="l"/>
            <a:pathLst>
              <a:path h="7303748" w="16731629">
                <a:moveTo>
                  <a:pt x="0" y="0"/>
                </a:moveTo>
                <a:lnTo>
                  <a:pt x="16731630" y="0"/>
                </a:lnTo>
                <a:lnTo>
                  <a:pt x="16731630" y="7303749"/>
                </a:lnTo>
                <a:lnTo>
                  <a:pt x="0" y="7303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02590"/>
            <a:ext cx="14842933" cy="113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000000"/>
                </a:solidFill>
                <a:latin typeface="Helvetica World Bold"/>
              </a:rPr>
              <a:t>Results on 20 News Groups dataset (2)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2752" y="2225279"/>
            <a:ext cx="16557337" cy="7082142"/>
          </a:xfrm>
          <a:custGeom>
            <a:avLst/>
            <a:gdLst/>
            <a:ahLst/>
            <a:cxnLst/>
            <a:rect r="r" b="b" t="t" l="l"/>
            <a:pathLst>
              <a:path h="7082142" w="16557337">
                <a:moveTo>
                  <a:pt x="0" y="0"/>
                </a:moveTo>
                <a:lnTo>
                  <a:pt x="16557337" y="0"/>
                </a:lnTo>
                <a:lnTo>
                  <a:pt x="16557337" y="7082143"/>
                </a:lnTo>
                <a:lnTo>
                  <a:pt x="0" y="7082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02590"/>
            <a:ext cx="14842933" cy="113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</a:pPr>
            <a:r>
              <a:rPr lang="en-US" sz="6200">
                <a:solidFill>
                  <a:srgbClr val="000000"/>
                </a:solidFill>
                <a:latin typeface="Helvetica World Bold"/>
              </a:rPr>
              <a:t>Results on BBC News dataset (1)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0565" y="2233652"/>
            <a:ext cx="16366870" cy="7024648"/>
          </a:xfrm>
          <a:custGeom>
            <a:avLst/>
            <a:gdLst/>
            <a:ahLst/>
            <a:cxnLst/>
            <a:rect r="r" b="b" t="t" l="l"/>
            <a:pathLst>
              <a:path h="7024648" w="16366870">
                <a:moveTo>
                  <a:pt x="0" y="0"/>
                </a:moveTo>
                <a:lnTo>
                  <a:pt x="16366870" y="0"/>
                </a:lnTo>
                <a:lnTo>
                  <a:pt x="16366870" y="7024648"/>
                </a:lnTo>
                <a:lnTo>
                  <a:pt x="0" y="702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02590"/>
            <a:ext cx="14842933" cy="113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</a:pPr>
            <a:r>
              <a:rPr lang="en-US" sz="6200">
                <a:solidFill>
                  <a:srgbClr val="000000"/>
                </a:solidFill>
                <a:latin typeface="Helvetica World Bold"/>
              </a:rPr>
              <a:t>Results on BBC News dataset (2)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FF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02590"/>
            <a:ext cx="4731395" cy="113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000000"/>
                </a:solidFill>
                <a:latin typeface="Helvetica World Bold"/>
              </a:rPr>
              <a:t>Conclusions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48230"/>
            <a:ext cx="16230600" cy="5523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Helvetica World Bold"/>
              </a:rPr>
              <a:t>Default BERTopic configuration does not guarantee the best value of Coherence or Diversity</a:t>
            </a:r>
            <a:r>
              <a:rPr lang="en-US" sz="3399">
                <a:solidFill>
                  <a:srgbClr val="000000"/>
                </a:solidFill>
                <a:latin typeface="Helvetica World"/>
              </a:rPr>
              <a:t> for any dataset and any number of topics (if we interpret the higher value of diversity as better).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Helvetica World"/>
              </a:rPr>
              <a:t>It is useful to explore more possibilities and options when in comes to topic modeling with models based on Transformers.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Helvetica World"/>
              </a:rPr>
              <a:t>However, </a:t>
            </a:r>
            <a:r>
              <a:rPr lang="en-US" sz="3399">
                <a:solidFill>
                  <a:srgbClr val="000000"/>
                </a:solidFill>
                <a:latin typeface="Helvetica World Bold"/>
              </a:rPr>
              <a:t>it is costly to explore larger search grid.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Helvetica World"/>
              </a:rPr>
              <a:t>It would be beneficial to see how does different pooling strategy behave with different models producing the embeddings.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Helvetica World"/>
              </a:rPr>
              <a:t>Big shout-out to free Kaggle Notebooks for making this research possible.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FF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02590"/>
            <a:ext cx="3133576" cy="113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000000"/>
                </a:solidFill>
                <a:latin typeface="Helvetica World Bold"/>
              </a:rPr>
              <a:t>Sources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67280"/>
            <a:ext cx="16230600" cy="663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Helvetica World"/>
              </a:rPr>
              <a:t>Ma, Xiaofei, et al. "Universal text representation from bert: An empirical study." </a:t>
            </a:r>
            <a:r>
              <a:rPr lang="en-US" sz="2200">
                <a:solidFill>
                  <a:srgbClr val="000000"/>
                </a:solidFill>
                <a:latin typeface="Helvetica World"/>
              </a:rPr>
              <a:t>arXiv preprint arXiv:1910.07973 (2019).</a:t>
            </a:r>
          </a:p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Helvetica World"/>
              </a:rPr>
              <a:t>Hosseini, et al. "Bert has more to offer: Bert layers combination yields better sentence embeddings." Findings of the Association for Computational Linguistics: EMNLP 2023. 2023.</a:t>
            </a:r>
          </a:p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Helvetica World"/>
              </a:rPr>
              <a:t>Tsukagoshi, et al. "Comparison and Combination of Sentence Embeddings Derived from Different Supervision Signals." arXiv preprint arXiv:2202.02990 (2022).</a:t>
            </a:r>
          </a:p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Helvetica World"/>
              </a:rPr>
              <a:t>Ethayarajh, Kawin. "How contextual are contextualized word representations? Comparing the geometry of BERT, ELMo, and GPT-2 embeddings." arXiv preprint arXiv:1909.00512 (2019).</a:t>
            </a:r>
          </a:p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Helvetica World"/>
              </a:rPr>
              <a:t>Puccetti, et al. "How Do BERT Embeddings Organize Linguistic Knowledge?." Proceedings of deep learning inside out (DeeLIO): the 2nd workshop on knowledge extraction and integration for deep learning architectures. 2021.</a:t>
            </a:r>
          </a:p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Helvetica World"/>
              </a:rPr>
              <a:t>Reif, Emily, et al. "Visualizing and measuring the geometry of BERT." Advances in Neural Information Processing Systems 32 (2019).</a:t>
            </a:r>
          </a:p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Helvetica World"/>
              </a:rPr>
              <a:t>Jawahar, et al. "What does BERT learn about the structure of language?." ACL 2019-57th Annual Meeting of the Association for Computational Linguistics. 2019.</a:t>
            </a:r>
          </a:p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Helvetica World"/>
              </a:rPr>
              <a:t>Raganato, et al. "An analysis of encoder representations in transformer-based machine translation." Proceedings of the 2018 EMNLP workshop BlackboxNLP: analyzing and interpreting neural networks for NLP. The Association for Computational Linguistics, 2018.</a:t>
            </a:r>
          </a:p>
          <a:p>
            <a:pPr algn="just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Helvetica World"/>
              </a:rPr>
              <a:t>http://jalammar.github.io/illustrated-bert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02590"/>
            <a:ext cx="4158109" cy="113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000000"/>
                </a:solidFill>
                <a:latin typeface="Helvetica World Bold"/>
              </a:rPr>
              <a:t>Quick intro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275756"/>
            <a:ext cx="16230600" cy="105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Helvetica World Bold"/>
              </a:rPr>
              <a:t>BERTopic</a:t>
            </a:r>
            <a:r>
              <a:rPr lang="en-US" sz="2799">
                <a:solidFill>
                  <a:srgbClr val="000000"/>
                </a:solidFill>
                <a:latin typeface="Helvetica World"/>
              </a:rPr>
              <a:t> is built using BERT, which is a model constructed from Encoder part of traditional Transformer. However, to provide a higher efficiency, </a:t>
            </a:r>
            <a:r>
              <a:rPr lang="en-US" sz="2799">
                <a:solidFill>
                  <a:srgbClr val="000000"/>
                </a:solidFill>
                <a:latin typeface="Helvetica World Bold"/>
              </a:rPr>
              <a:t>BERT is a stack of 12 Encoders</a:t>
            </a:r>
            <a:r>
              <a:rPr lang="en-US" sz="2799">
                <a:solidFill>
                  <a:srgbClr val="000000"/>
                </a:solidFill>
                <a:latin typeface="Helvetica World"/>
              </a:rPr>
              <a:t>.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144000" y="3874626"/>
            <a:ext cx="8896336" cy="5473209"/>
            <a:chOff x="0" y="0"/>
            <a:chExt cx="11861781" cy="72976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861781" cy="7058851"/>
            </a:xfrm>
            <a:custGeom>
              <a:avLst/>
              <a:gdLst/>
              <a:ahLst/>
              <a:cxnLst/>
              <a:rect r="r" b="b" t="t" l="l"/>
              <a:pathLst>
                <a:path h="7058851" w="11861781">
                  <a:moveTo>
                    <a:pt x="0" y="0"/>
                  </a:moveTo>
                  <a:lnTo>
                    <a:pt x="11861781" y="0"/>
                  </a:lnTo>
                  <a:lnTo>
                    <a:pt x="11861781" y="7058851"/>
                  </a:lnTo>
                  <a:lnTo>
                    <a:pt x="0" y="7058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041381" y="7049326"/>
              <a:ext cx="4355306" cy="248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000000"/>
                  </a:solidFill>
                  <a:latin typeface="Helvetica World"/>
                </a:rPr>
                <a:t>Source:  http://jalammar.github.io/illustrated-bert/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4717661"/>
            <a:ext cx="7334264" cy="3749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Helvetica World"/>
              </a:rPr>
              <a:t>The output of each Encoder can be used as a representation of a sentence</a:t>
            </a:r>
          </a:p>
          <a:p>
            <a:pPr algn="just">
              <a:lnSpc>
                <a:spcPts val="3360"/>
              </a:lnSpc>
            </a:pPr>
          </a:p>
          <a:p>
            <a:pPr algn="just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Helvetica World"/>
              </a:rPr>
              <a:t>Usually, people use the output for the CLS token from the last Encoder</a:t>
            </a:r>
          </a:p>
          <a:p>
            <a:pPr algn="just">
              <a:lnSpc>
                <a:spcPts val="3360"/>
              </a:lnSpc>
            </a:pPr>
          </a:p>
          <a:p>
            <a:pPr algn="just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Helvetica World"/>
              </a:rPr>
              <a:t>This is the same case with BERTopic. It operates on the CLS token from last Encoder and then uses it for topic modeling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78409"/>
            <a:ext cx="16863323" cy="113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</a:pPr>
            <a:r>
              <a:rPr lang="en-US" sz="6200">
                <a:solidFill>
                  <a:srgbClr val="000000"/>
                </a:solidFill>
                <a:latin typeface="Helvetica World Bold"/>
              </a:rPr>
              <a:t>Research about output of Encoders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636685" y="2378980"/>
            <a:ext cx="7236000" cy="347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Helvetica World"/>
              </a:rPr>
              <a:t>A large portion of research has been made in order to investigate the linguistic properties of BERT’s activations from different layers. It has been stated that </a:t>
            </a:r>
            <a:r>
              <a:rPr lang="en-US" sz="2399">
                <a:solidFill>
                  <a:srgbClr val="000000"/>
                </a:solidFill>
                <a:latin typeface="Helvetica World Bold"/>
              </a:rPr>
              <a:t>in the first layers model concentrates knowledge about structural/syntactic features of the input. However, in next layers, this knowledge is replaced with higher concentration on semantics/task specific features.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047207"/>
            <a:ext cx="5601324" cy="4263996"/>
            <a:chOff x="0" y="0"/>
            <a:chExt cx="7468432" cy="56853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8432" cy="5565947"/>
            </a:xfrm>
            <a:custGeom>
              <a:avLst/>
              <a:gdLst/>
              <a:ahLst/>
              <a:cxnLst/>
              <a:rect r="r" b="b" t="t" l="l"/>
              <a:pathLst>
                <a:path h="5565947" w="7468432">
                  <a:moveTo>
                    <a:pt x="0" y="0"/>
                  </a:moveTo>
                  <a:lnTo>
                    <a:pt x="7468432" y="0"/>
                  </a:lnTo>
                  <a:lnTo>
                    <a:pt x="7468432" y="5565947"/>
                  </a:lnTo>
                  <a:lnTo>
                    <a:pt x="0" y="5565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5437042"/>
              <a:ext cx="2121495" cy="248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000000"/>
                  </a:solidFill>
                  <a:latin typeface="Helvetica World"/>
                </a:rPr>
                <a:t>Source: Ma et al., 2019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6387603"/>
            <a:ext cx="14028212" cy="3765300"/>
            <a:chOff x="0" y="0"/>
            <a:chExt cx="18704283" cy="5020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704283" cy="4901020"/>
            </a:xfrm>
            <a:custGeom>
              <a:avLst/>
              <a:gdLst/>
              <a:ahLst/>
              <a:cxnLst/>
              <a:rect r="r" b="b" t="t" l="l"/>
              <a:pathLst>
                <a:path h="4901020" w="18704283">
                  <a:moveTo>
                    <a:pt x="0" y="0"/>
                  </a:moveTo>
                  <a:lnTo>
                    <a:pt x="18704283" y="0"/>
                  </a:lnTo>
                  <a:lnTo>
                    <a:pt x="18704283" y="4901020"/>
                  </a:lnTo>
                  <a:lnTo>
                    <a:pt x="0" y="49010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4772115"/>
              <a:ext cx="2551708" cy="248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000000"/>
                  </a:solidFill>
                  <a:latin typeface="Helvetica World"/>
                </a:rPr>
                <a:t>Source: Jawahar et al., 2019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59906" y="2729962"/>
            <a:ext cx="11768189" cy="6528338"/>
          </a:xfrm>
          <a:custGeom>
            <a:avLst/>
            <a:gdLst/>
            <a:ahLst/>
            <a:cxnLst/>
            <a:rect r="r" b="b" t="t" l="l"/>
            <a:pathLst>
              <a:path h="6528338" w="11768189">
                <a:moveTo>
                  <a:pt x="0" y="0"/>
                </a:moveTo>
                <a:lnTo>
                  <a:pt x="11768188" y="0"/>
                </a:lnTo>
                <a:lnTo>
                  <a:pt x="11768188" y="6528338"/>
                </a:lnTo>
                <a:lnTo>
                  <a:pt x="0" y="6528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02590"/>
            <a:ext cx="15240285" cy="113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</a:pPr>
            <a:r>
              <a:rPr lang="en-US" sz="6200">
                <a:solidFill>
                  <a:srgbClr val="000000"/>
                </a:solidFill>
                <a:latin typeface="Helvetica World Bold"/>
              </a:rPr>
              <a:t>BERT’s authors also analyzed that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81714" y="2307687"/>
            <a:ext cx="11610035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Helvetica World"/>
              </a:rPr>
              <a:t>Results on CoNLL-2003 Named Entity Recognition task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81714" y="9159240"/>
            <a:ext cx="3266480" cy="188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Helvetica World"/>
              </a:rPr>
              <a:t>Source:  http://jalammar.github.io/illustrated-bert/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FF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524009"/>
            <a:ext cx="1623060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In BERTopic, CLS token from last layer is being used as a representation of input sequence.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807357"/>
            <a:ext cx="1623060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The question is </a:t>
            </a:r>
            <a:r>
              <a:rPr lang="en-US" sz="3399">
                <a:solidFill>
                  <a:srgbClr val="000000"/>
                </a:solidFill>
                <a:latin typeface="Open Sans Bold"/>
              </a:rPr>
              <a:t>how different types of representations affect the quality of BERTopic?</a:t>
            </a:r>
            <a:r>
              <a:rPr lang="en-US" sz="3399">
                <a:solidFill>
                  <a:srgbClr val="000000"/>
                </a:solidFill>
                <a:latin typeface="Open Sans"/>
              </a:rPr>
              <a:t> In this research I test 18 of them.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05222" y="1841209"/>
            <a:ext cx="5203153" cy="6604582"/>
            <a:chOff x="0" y="0"/>
            <a:chExt cx="1370378" cy="1739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0378" cy="1739478"/>
            </a:xfrm>
            <a:custGeom>
              <a:avLst/>
              <a:gdLst/>
              <a:ahLst/>
              <a:cxnLst/>
              <a:rect r="r" b="b" t="t" l="l"/>
              <a:pathLst>
                <a:path h="1739478" w="1370378">
                  <a:moveTo>
                    <a:pt x="0" y="0"/>
                  </a:moveTo>
                  <a:lnTo>
                    <a:pt x="1370378" y="0"/>
                  </a:lnTo>
                  <a:lnTo>
                    <a:pt x="1370378" y="1739478"/>
                  </a:lnTo>
                  <a:lnTo>
                    <a:pt x="0" y="17394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70378" cy="1777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12473" y="2333054"/>
            <a:ext cx="3663053" cy="5620892"/>
          </a:xfrm>
          <a:custGeom>
            <a:avLst/>
            <a:gdLst/>
            <a:ahLst/>
            <a:cxnLst/>
            <a:rect r="r" b="b" t="t" l="l"/>
            <a:pathLst>
              <a:path h="5620892" w="3663053">
                <a:moveTo>
                  <a:pt x="0" y="0"/>
                </a:moveTo>
                <a:lnTo>
                  <a:pt x="3663054" y="0"/>
                </a:lnTo>
                <a:lnTo>
                  <a:pt x="3663054" y="5620892"/>
                </a:lnTo>
                <a:lnTo>
                  <a:pt x="0" y="5620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228543" y="1841209"/>
            <a:ext cx="5203153" cy="6604582"/>
            <a:chOff x="0" y="0"/>
            <a:chExt cx="1370378" cy="17394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0378" cy="1739478"/>
            </a:xfrm>
            <a:custGeom>
              <a:avLst/>
              <a:gdLst/>
              <a:ahLst/>
              <a:cxnLst/>
              <a:rect r="r" b="b" t="t" l="l"/>
              <a:pathLst>
                <a:path h="1739478" w="1370378">
                  <a:moveTo>
                    <a:pt x="0" y="0"/>
                  </a:moveTo>
                  <a:lnTo>
                    <a:pt x="1370378" y="0"/>
                  </a:lnTo>
                  <a:lnTo>
                    <a:pt x="1370378" y="1739478"/>
                  </a:lnTo>
                  <a:lnTo>
                    <a:pt x="0" y="17394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70378" cy="1777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998593" y="2333054"/>
            <a:ext cx="3663053" cy="5620892"/>
          </a:xfrm>
          <a:custGeom>
            <a:avLst/>
            <a:gdLst/>
            <a:ahLst/>
            <a:cxnLst/>
            <a:rect r="r" b="b" t="t" l="l"/>
            <a:pathLst>
              <a:path h="5620892" w="3663053">
                <a:moveTo>
                  <a:pt x="0" y="0"/>
                </a:moveTo>
                <a:lnTo>
                  <a:pt x="3663053" y="0"/>
                </a:lnTo>
                <a:lnTo>
                  <a:pt x="3663053" y="5620892"/>
                </a:lnTo>
                <a:lnTo>
                  <a:pt x="0" y="5620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81902" y="1841209"/>
            <a:ext cx="5203153" cy="6604582"/>
            <a:chOff x="0" y="0"/>
            <a:chExt cx="1370378" cy="173947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70378" cy="1739478"/>
            </a:xfrm>
            <a:custGeom>
              <a:avLst/>
              <a:gdLst/>
              <a:ahLst/>
              <a:cxnLst/>
              <a:rect r="r" b="b" t="t" l="l"/>
              <a:pathLst>
                <a:path h="1739478" w="1370378">
                  <a:moveTo>
                    <a:pt x="0" y="0"/>
                  </a:moveTo>
                  <a:lnTo>
                    <a:pt x="1370378" y="0"/>
                  </a:lnTo>
                  <a:lnTo>
                    <a:pt x="1370378" y="1739478"/>
                  </a:lnTo>
                  <a:lnTo>
                    <a:pt x="0" y="17394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370378" cy="1777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12675" y="2486565"/>
            <a:ext cx="4741607" cy="5313870"/>
          </a:xfrm>
          <a:custGeom>
            <a:avLst/>
            <a:gdLst/>
            <a:ahLst/>
            <a:cxnLst/>
            <a:rect r="r" b="b" t="t" l="l"/>
            <a:pathLst>
              <a:path h="5313870" w="4741607">
                <a:moveTo>
                  <a:pt x="0" y="0"/>
                </a:moveTo>
                <a:lnTo>
                  <a:pt x="4741607" y="0"/>
                </a:lnTo>
                <a:lnTo>
                  <a:pt x="4741607" y="5313870"/>
                </a:lnTo>
                <a:lnTo>
                  <a:pt x="0" y="5313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81902" y="235903"/>
            <a:ext cx="16649794" cy="96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Helvetica World Bold"/>
              </a:rPr>
              <a:t>Quick introduction to best-known pooling methods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9212" y="1557999"/>
            <a:ext cx="1204615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Helvetica World Bold"/>
              </a:rPr>
              <a:t>CLS Pooling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05222" y="1557999"/>
            <a:ext cx="132799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Helvetica World Bold"/>
              </a:rPr>
              <a:t>Mean Pooling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28543" y="1557999"/>
            <a:ext cx="1200150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Helvetica World Bold"/>
              </a:rPr>
              <a:t>Max Pooling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FF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0269" y="402590"/>
            <a:ext cx="13883582" cy="113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80"/>
              </a:lnSpc>
            </a:pPr>
            <a:r>
              <a:rPr lang="en-US" sz="6200">
                <a:solidFill>
                  <a:srgbClr val="000000"/>
                </a:solidFill>
                <a:latin typeface="Helvetica World Bold"/>
              </a:rPr>
              <a:t>Description of experiments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60269" y="2285488"/>
            <a:ext cx="16167461" cy="7276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Helvetica World Bold"/>
              </a:rPr>
              <a:t>I chose the dataset of Trump’s tweets</a:t>
            </a:r>
            <a:r>
              <a:rPr lang="en-US" sz="3399">
                <a:solidFill>
                  <a:srgbClr val="000000"/>
                </a:solidFill>
                <a:latin typeface="Helvetica World"/>
              </a:rPr>
              <a:t>, because it is a common benchmark for topic modeling and was used in BERTopic paper.</a:t>
            </a:r>
          </a:p>
          <a:p>
            <a:pPr algn="just">
              <a:lnSpc>
                <a:spcPts val="4759"/>
              </a:lnSpc>
            </a:pP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Helvetica World"/>
              </a:rPr>
              <a:t>Used “all-MiniLM-L12-v2" Sentence Transformer to produce embeddings.</a:t>
            </a:r>
          </a:p>
          <a:p>
            <a:pPr algn="just">
              <a:lnSpc>
                <a:spcPts val="4759"/>
              </a:lnSpc>
            </a:pP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Helvetica World"/>
              </a:rPr>
              <a:t>18 different types of embeddings (6 types of aggregation * 3 types of pooling) have been collected.</a:t>
            </a:r>
          </a:p>
          <a:p>
            <a:pPr algn="just">
              <a:lnSpc>
                <a:spcPts val="4759"/>
              </a:lnSpc>
            </a:pP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Helvetica World"/>
              </a:rPr>
              <a:t>Then, I used Trainer provided by the BERTopic’s author to conduct evaluation. </a:t>
            </a:r>
          </a:p>
          <a:p>
            <a:pPr algn="just">
              <a:lnSpc>
                <a:spcPts val="4759"/>
              </a:lnSpc>
            </a:pP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Helvetica World Bold"/>
              </a:rPr>
              <a:t>Topic Coverage and Topic Diversity measures</a:t>
            </a:r>
            <a:r>
              <a:rPr lang="en-US" sz="3399">
                <a:solidFill>
                  <a:srgbClr val="000000"/>
                </a:solidFill>
                <a:latin typeface="Helvetica World"/>
              </a:rPr>
              <a:t> have been used to compare the quality of vaious options.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043" y="1520734"/>
            <a:ext cx="18027913" cy="7737566"/>
          </a:xfrm>
          <a:custGeom>
            <a:avLst/>
            <a:gdLst/>
            <a:ahLst/>
            <a:cxnLst/>
            <a:rect r="r" b="b" t="t" l="l"/>
            <a:pathLst>
              <a:path h="7737566" w="18027913">
                <a:moveTo>
                  <a:pt x="0" y="0"/>
                </a:moveTo>
                <a:lnTo>
                  <a:pt x="18027914" y="0"/>
                </a:lnTo>
                <a:lnTo>
                  <a:pt x="18027914" y="7737566"/>
                </a:lnTo>
                <a:lnTo>
                  <a:pt x="0" y="7737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52821"/>
            <a:ext cx="14550064" cy="113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000000"/>
                </a:solidFill>
                <a:latin typeface="Helvetica World Bold"/>
              </a:rPr>
              <a:t>Results on Trump Tweets dataset (1)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8446" y="1768463"/>
            <a:ext cx="17530361" cy="7541137"/>
          </a:xfrm>
          <a:custGeom>
            <a:avLst/>
            <a:gdLst/>
            <a:ahLst/>
            <a:cxnLst/>
            <a:rect r="r" b="b" t="t" l="l"/>
            <a:pathLst>
              <a:path h="7541137" w="17530361">
                <a:moveTo>
                  <a:pt x="0" y="0"/>
                </a:moveTo>
                <a:lnTo>
                  <a:pt x="17530362" y="0"/>
                </a:lnTo>
                <a:lnTo>
                  <a:pt x="17530362" y="7541137"/>
                </a:lnTo>
                <a:lnTo>
                  <a:pt x="0" y="7541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2132" y="147040"/>
            <a:ext cx="14074152" cy="113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000000"/>
                </a:solidFill>
                <a:latin typeface="Helvetica World Bold"/>
              </a:rPr>
              <a:t>Results on Trump Tweets dataset (2)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DAF5g78ZN90</dc:identifier>
  <dcterms:modified xsi:type="dcterms:W3CDTF">2011-08-01T06:04:30Z</dcterms:modified>
  <cp:revision>1</cp:revision>
  <dc:title>Testing multiple combinations of outputs from BERT’s encoders in BERTopic topic modeling</dc:title>
</cp:coreProperties>
</file>